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4"/>
  </p:sldMasterIdLst>
  <p:notesMasterIdLst>
    <p:notesMasterId r:id="rId17"/>
  </p:notesMasterIdLst>
  <p:handoutMasterIdLst>
    <p:handoutMasterId r:id="rId18"/>
  </p:handoutMasterIdLst>
  <p:sldIdLst>
    <p:sldId id="563" r:id="rId5"/>
    <p:sldId id="565" r:id="rId6"/>
    <p:sldId id="566" r:id="rId7"/>
    <p:sldId id="567" r:id="rId8"/>
    <p:sldId id="600" r:id="rId9"/>
    <p:sldId id="596" r:id="rId10"/>
    <p:sldId id="570" r:id="rId11"/>
    <p:sldId id="601" r:id="rId12"/>
    <p:sldId id="602" r:id="rId13"/>
    <p:sldId id="603" r:id="rId14"/>
    <p:sldId id="581" r:id="rId15"/>
    <p:sldId id="593" r:id="rId16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5805"/>
    <a:srgbClr val="FCB24E"/>
    <a:srgbClr val="EAEAEA"/>
    <a:srgbClr val="F9F9F9"/>
    <a:srgbClr val="FFFF99"/>
    <a:srgbClr val="0000CC"/>
    <a:srgbClr val="0000FF"/>
    <a:srgbClr val="8000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598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091" y="-77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9516E4-8973-4E73-9C0C-DA5004870A1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4" y="4422459"/>
            <a:ext cx="5562610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F05A72-0C46-43AE-96BB-31B9BBA5AEA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_Alt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 bwMode="grayWhite">
          <a:xfrm>
            <a:off x="76200" y="5943600"/>
            <a:ext cx="5486400" cy="609600"/>
          </a:xfrm>
          <a:solidFill>
            <a:schemeClr val="bg1"/>
          </a:solidFill>
          <a:effectLst>
            <a:softEdge rad="63500"/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black">
          <a:xfrm>
            <a:off x="0" y="733424"/>
            <a:ext cx="9144000" cy="685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ltGray">
          <a:xfrm>
            <a:off x="3048000" y="657224"/>
            <a:ext cx="5791200" cy="762000"/>
          </a:xfrm>
          <a:prstGeom prst="rect">
            <a:avLst/>
          </a:prstGeom>
        </p:spPr>
        <p:txBody>
          <a:bodyPr/>
          <a:lstStyle>
            <a:lvl1pPr algn="ctr">
              <a:defRPr sz="4800" b="1">
                <a:solidFill>
                  <a:schemeClr val="bg1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pic>
        <p:nvPicPr>
          <p:cNvPr id="22" name="Picture 21" descr="Logo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6019801"/>
            <a:ext cx="2377440" cy="720224"/>
          </a:xfrm>
          <a:prstGeom prst="rect">
            <a:avLst/>
          </a:prstGeom>
        </p:spPr>
      </p:pic>
      <p:pic>
        <p:nvPicPr>
          <p:cNvPr id="3133" name="Picture 61"/>
          <p:cNvPicPr>
            <a:picLocks noChangeAspect="1" noChangeArrowheads="1"/>
          </p:cNvPicPr>
          <p:nvPr/>
        </p:nvPicPr>
        <p:blipFill>
          <a:blip r:embed="rId4" cstate="print"/>
          <a:srcRect b="13652"/>
          <a:stretch>
            <a:fillRect/>
          </a:stretch>
        </p:blipFill>
        <p:spPr bwMode="auto">
          <a:xfrm>
            <a:off x="609600" y="228600"/>
            <a:ext cx="2011680" cy="2181148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 prst="convex"/>
          </a:sp3d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2CBEC-ED8C-4849-A8F9-B75E579B3E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90CD6-BEA7-46F7-B2A9-8B2509016F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C1741-0F55-4967-801B-61A4DE7312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B95F9-E23E-4163-B5E4-3CBD59C2F2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1" y="228601"/>
            <a:ext cx="2095500" cy="60928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28601"/>
            <a:ext cx="6134100" cy="6092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EB271-B166-4E52-900B-F7100BBFA8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5026025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1451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451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21451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ABA21B4-3ECD-4FA4-A3E2-FD5C559D67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 bwMode="grayWhite">
          <a:xfrm>
            <a:off x="152400" y="5943600"/>
            <a:ext cx="6019800" cy="609600"/>
          </a:xfrm>
          <a:noFill/>
          <a:effectLst>
            <a:softEdge rad="63500"/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3600" b="1" i="0">
                <a:solidFill>
                  <a:schemeClr val="accent4">
                    <a:lumMod val="75000"/>
                  </a:schemeClr>
                </a:solidFill>
                <a:latin typeface="Harlow Solid Italic" pitchFamily="82" charset="0"/>
              </a:defRPr>
            </a:lvl1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black">
          <a:xfrm>
            <a:off x="0" y="958851"/>
            <a:ext cx="9144000" cy="26035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gray">
          <a:xfrm>
            <a:off x="2286000" y="533400"/>
            <a:ext cx="6324600" cy="10668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74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ltGray">
          <a:xfrm>
            <a:off x="2590800" y="762000"/>
            <a:ext cx="5791200" cy="685800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accent4">
                    <a:lumMod val="75000"/>
                  </a:schemeClr>
                </a:solidFill>
                <a:latin typeface="Candara-Bold"/>
              </a:defRPr>
            </a:lvl1pPr>
          </a:lstStyle>
          <a:p>
            <a:r>
              <a:rPr lang="en-US" dirty="0" smtClean="0"/>
              <a:t>Master title</a:t>
            </a:r>
            <a:endParaRPr lang="en-US" dirty="0"/>
          </a:p>
        </p:txBody>
      </p:sp>
      <p:pic>
        <p:nvPicPr>
          <p:cNvPr id="22" name="Picture 21" descr="Logo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6019801"/>
            <a:ext cx="2377440" cy="7202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i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BA21B4-3ECD-4FA4-A3E2-FD5C559D67D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0" y="0"/>
            <a:ext cx="9144000" cy="1066800"/>
            <a:chOff x="0" y="0"/>
            <a:chExt cx="9144000" cy="1066800"/>
          </a:xfrm>
        </p:grpSpPr>
        <p:sp>
          <p:nvSpPr>
            <p:cNvPr id="8" name="Text Box 56"/>
            <p:cNvSpPr txBox="1">
              <a:spLocks noChangeArrowheads="1" noChangeShapeType="1"/>
            </p:cNvSpPr>
            <p:nvPr/>
          </p:nvSpPr>
          <p:spPr bwMode="auto">
            <a:xfrm>
              <a:off x="76200" y="142875"/>
              <a:ext cx="8991600" cy="923925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Line 55"/>
            <p:cNvSpPr>
              <a:spLocks noChangeShapeType="1"/>
            </p:cNvSpPr>
            <p:nvPr/>
          </p:nvSpPr>
          <p:spPr bwMode="auto">
            <a:xfrm flipH="1">
              <a:off x="0" y="990600"/>
              <a:ext cx="9144000" cy="0"/>
            </a:xfrm>
            <a:prstGeom prst="line">
              <a:avLst/>
            </a:prstGeom>
            <a:noFill/>
            <a:ln w="101600" algn="ctr">
              <a:solidFill>
                <a:srgbClr val="FCB24E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AutoShape 57"/>
            <p:cNvSpPr>
              <a:spLocks noChangeArrowheads="1" noChangeShapeType="1"/>
            </p:cNvSpPr>
            <p:nvPr/>
          </p:nvSpPr>
          <p:spPr bwMode="auto">
            <a:xfrm rot="10800000" flipH="1">
              <a:off x="0" y="0"/>
              <a:ext cx="9144000" cy="381000"/>
            </a:xfrm>
            <a:prstGeom prst="rtTriangle">
              <a:avLst/>
            </a:prstGeom>
            <a:solidFill>
              <a:srgbClr val="FCB24E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21B4-3ECD-4FA4-A3E2-FD5C559D67D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0" y="0"/>
            <a:ext cx="9144000" cy="1066800"/>
            <a:chOff x="0" y="0"/>
            <a:chExt cx="9144000" cy="1066800"/>
          </a:xfrm>
        </p:grpSpPr>
        <p:sp>
          <p:nvSpPr>
            <p:cNvPr id="8" name="Text Box 56"/>
            <p:cNvSpPr txBox="1">
              <a:spLocks noChangeArrowheads="1" noChangeShapeType="1"/>
            </p:cNvSpPr>
            <p:nvPr/>
          </p:nvSpPr>
          <p:spPr bwMode="auto">
            <a:xfrm>
              <a:off x="76200" y="142875"/>
              <a:ext cx="8991600" cy="923925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PSERS MASTER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Line 55"/>
            <p:cNvSpPr>
              <a:spLocks noChangeShapeType="1"/>
            </p:cNvSpPr>
            <p:nvPr/>
          </p:nvSpPr>
          <p:spPr bwMode="auto">
            <a:xfrm flipH="1">
              <a:off x="0" y="990600"/>
              <a:ext cx="9144000" cy="0"/>
            </a:xfrm>
            <a:prstGeom prst="line">
              <a:avLst/>
            </a:prstGeom>
            <a:noFill/>
            <a:ln w="101600" algn="ctr">
              <a:solidFill>
                <a:srgbClr val="CCCCCC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AutoShape 57"/>
            <p:cNvSpPr>
              <a:spLocks noChangeArrowheads="1" noChangeShapeType="1"/>
            </p:cNvSpPr>
            <p:nvPr/>
          </p:nvSpPr>
          <p:spPr bwMode="auto">
            <a:xfrm rot="10800000" flipH="1">
              <a:off x="0" y="0"/>
              <a:ext cx="9144000" cy="381000"/>
            </a:xfrm>
            <a:prstGeom prst="rtTriangle">
              <a:avLst/>
            </a:prstGeom>
            <a:solidFill>
              <a:srgbClr val="FFFF99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" name="Group 16"/>
          <p:cNvGrpSpPr/>
          <p:nvPr/>
        </p:nvGrpSpPr>
        <p:grpSpPr>
          <a:xfrm>
            <a:off x="4219181" y="6324600"/>
            <a:ext cx="705642" cy="533400"/>
            <a:chOff x="4082740" y="6324600"/>
            <a:chExt cx="705641" cy="533400"/>
          </a:xfrm>
        </p:grpSpPr>
        <p:sp>
          <p:nvSpPr>
            <p:cNvPr id="18" name="Oval 17"/>
            <p:cNvSpPr/>
            <p:nvPr userDrawn="1"/>
          </p:nvSpPr>
          <p:spPr>
            <a:xfrm>
              <a:off x="4114800" y="6324600"/>
              <a:ext cx="609600" cy="533400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082740" y="6451684"/>
              <a:ext cx="70564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baseline="0" dirty="0" smtClean="0">
                  <a:solidFill>
                    <a:srgbClr val="B0B0B1"/>
                  </a:solidFill>
                  <a:latin typeface="Candara-Bold"/>
                </a:rPr>
                <a:t>PSERS</a:t>
              </a:r>
              <a:endParaRPr lang="en-US" sz="1200"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21B4-3ECD-4FA4-A3E2-FD5C559D67D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6"/>
          <p:cNvGrpSpPr/>
          <p:nvPr/>
        </p:nvGrpSpPr>
        <p:grpSpPr>
          <a:xfrm>
            <a:off x="0" y="0"/>
            <a:ext cx="9144000" cy="1066800"/>
            <a:chOff x="0" y="0"/>
            <a:chExt cx="9144000" cy="1066800"/>
          </a:xfrm>
        </p:grpSpPr>
        <p:sp>
          <p:nvSpPr>
            <p:cNvPr id="8" name="Text Box 56"/>
            <p:cNvSpPr txBox="1">
              <a:spLocks noChangeArrowheads="1" noChangeShapeType="1"/>
            </p:cNvSpPr>
            <p:nvPr/>
          </p:nvSpPr>
          <p:spPr bwMode="auto">
            <a:xfrm>
              <a:off x="76200" y="142875"/>
              <a:ext cx="8991600" cy="923925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195" tIns="36195" rIns="36195" bIns="3619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GJRS MASTER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Line 55"/>
            <p:cNvSpPr>
              <a:spLocks noChangeShapeType="1"/>
            </p:cNvSpPr>
            <p:nvPr/>
          </p:nvSpPr>
          <p:spPr bwMode="auto">
            <a:xfrm flipH="1">
              <a:off x="0" y="990600"/>
              <a:ext cx="9144000" cy="0"/>
            </a:xfrm>
            <a:prstGeom prst="line">
              <a:avLst/>
            </a:prstGeom>
            <a:noFill/>
            <a:ln w="101600" algn="ctr">
              <a:solidFill>
                <a:srgbClr val="CCCCCC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AutoShape 57"/>
            <p:cNvSpPr>
              <a:spLocks noChangeArrowheads="1" noChangeShapeType="1"/>
            </p:cNvSpPr>
            <p:nvPr/>
          </p:nvSpPr>
          <p:spPr bwMode="auto">
            <a:xfrm rot="10800000" flipH="1">
              <a:off x="0" y="0"/>
              <a:ext cx="9144000" cy="381000"/>
            </a:xfrm>
            <a:prstGeom prst="rtTriangle">
              <a:avLst/>
            </a:prstGeom>
            <a:solidFill>
              <a:srgbClr val="1F6299"/>
            </a:solidFill>
            <a:ln w="0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8" name="Oval 17"/>
          <p:cNvSpPr/>
          <p:nvPr/>
        </p:nvSpPr>
        <p:spPr>
          <a:xfrm>
            <a:off x="4267201" y="6324600"/>
            <a:ext cx="593639" cy="533400"/>
          </a:xfrm>
          <a:prstGeom prst="ellipse">
            <a:avLst/>
          </a:prstGeom>
          <a:solidFill>
            <a:srgbClr val="1F62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91000" y="6419089"/>
            <a:ext cx="76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baseline="0" dirty="0" smtClean="0">
                <a:solidFill>
                  <a:schemeClr val="bg1"/>
                </a:solidFill>
                <a:latin typeface="Candara-Bold"/>
              </a:rPr>
              <a:t>GJRS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076C-6FDF-4EC2-A703-A8272F9088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C5170-59D5-41BF-B22A-108B0D20C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44DD2-DE17-4D4B-BE44-71E906A37B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BF843-04D3-4999-818B-8E09A4AD38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0" y="879476"/>
            <a:ext cx="9144000" cy="144463"/>
            <a:chOff x="1519" y="554"/>
            <a:chExt cx="4241" cy="91"/>
          </a:xfrm>
        </p:grpSpPr>
        <p:sp>
          <p:nvSpPr>
            <p:cNvPr id="1058" name="Line 3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1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1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1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AABA21B4-3ECD-4FA4-A3E2-FD5C559D67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Current State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Most recent valuation date: 6/30/2017</a:t>
            </a:r>
          </a:p>
          <a:p>
            <a:endParaRPr lang="en-US" sz="2000" dirty="0"/>
          </a:p>
          <a:p>
            <a:r>
              <a:rPr lang="en-US" sz="2000" dirty="0" smtClean="0"/>
              <a:t>Funding ratio:  74.7%</a:t>
            </a:r>
          </a:p>
          <a:p>
            <a:r>
              <a:rPr lang="en-US" sz="2000" dirty="0" smtClean="0"/>
              <a:t>Unfunded Accrued Liability:  $4.427 billion</a:t>
            </a:r>
          </a:p>
          <a:p>
            <a:r>
              <a:rPr lang="en-US" sz="2000" dirty="0" smtClean="0"/>
              <a:t>Employer Contribution Rates (for FY20):</a:t>
            </a:r>
          </a:p>
          <a:p>
            <a:pPr lvl="1"/>
            <a:r>
              <a:rPr lang="en-US" sz="2000" dirty="0" smtClean="0"/>
              <a:t>Old Plan / New Plan:  24.66%</a:t>
            </a:r>
          </a:p>
          <a:p>
            <a:pPr lvl="1"/>
            <a:r>
              <a:rPr lang="en-US" sz="2000" dirty="0" smtClean="0"/>
              <a:t>GSEPS:  21.64%</a:t>
            </a:r>
          </a:p>
          <a:p>
            <a:r>
              <a:rPr lang="en-US" sz="2000" dirty="0" smtClean="0"/>
              <a:t>Active Members and Payroll:</a:t>
            </a:r>
          </a:p>
          <a:p>
            <a:pPr lvl="1"/>
            <a:r>
              <a:rPr lang="en-US" sz="2000" dirty="0" smtClean="0"/>
              <a:t>60,906 (current: ~61,000)</a:t>
            </a:r>
          </a:p>
          <a:p>
            <a:pPr lvl="1"/>
            <a:r>
              <a:rPr lang="en-US" sz="2000" dirty="0" smtClean="0"/>
              <a:t>$2.546 billion</a:t>
            </a:r>
          </a:p>
          <a:p>
            <a:r>
              <a:rPr lang="en-US" sz="2000" dirty="0" smtClean="0"/>
              <a:t>Retired Members / Beneficiaries and Payroll:</a:t>
            </a:r>
          </a:p>
          <a:p>
            <a:pPr lvl="1"/>
            <a:r>
              <a:rPr lang="en-US" sz="2000" dirty="0" smtClean="0"/>
              <a:t>49,475 (current: ~51,000)</a:t>
            </a:r>
          </a:p>
          <a:p>
            <a:pPr lvl="1"/>
            <a:r>
              <a:rPr lang="en-US" sz="2000" dirty="0" smtClean="0"/>
              <a:t>$1.346 billion</a:t>
            </a:r>
          </a:p>
        </p:txBody>
      </p:sp>
    </p:spTree>
    <p:extLst>
      <p:ext uri="{BB962C8B-B14F-4D97-AF65-F5344CB8AC3E}">
        <p14:creationId xmlns:p14="http://schemas.microsoft.com/office/powerpoint/2010/main" val="541505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Scenario “S-3”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2400300" y="1257302"/>
            <a:ext cx="43434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Changes from Baseline: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(-10.00%) return on investments in FY 2019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7.30% return on investments in all future years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00300" y="5562600"/>
            <a:ext cx="53721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100</a:t>
            </a:r>
            <a:r>
              <a:rPr lang="en-US" sz="1400" dirty="0">
                <a:solidFill>
                  <a:srgbClr val="000000"/>
                </a:solidFill>
              </a:rPr>
              <a:t>% funded ratio projected as of </a:t>
            </a:r>
            <a:r>
              <a:rPr lang="en-US" sz="1400" dirty="0" smtClean="0">
                <a:solidFill>
                  <a:srgbClr val="000000"/>
                </a:solidFill>
              </a:rPr>
              <a:t>6/30/2039 </a:t>
            </a:r>
            <a:r>
              <a:rPr lang="en-US" sz="1400" dirty="0">
                <a:solidFill>
                  <a:srgbClr val="000000"/>
                </a:solidFill>
              </a:rPr>
              <a:t>valuation (</a:t>
            </a:r>
            <a:r>
              <a:rPr lang="en-US" sz="1400" dirty="0" smtClean="0">
                <a:solidFill>
                  <a:srgbClr val="000000"/>
                </a:solidFill>
              </a:rPr>
              <a:t>S-3)</a:t>
            </a:r>
            <a:endParaRPr lang="en-US" sz="14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Contribution Rates final increase of 5.27% ($137 million per year)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11430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99" y="2397621"/>
            <a:ext cx="3733801" cy="26315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2397620"/>
            <a:ext cx="3720761" cy="263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846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Post-Retirement Adjustments – Costs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11430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86235"/>
              </p:ext>
            </p:extLst>
          </p:nvPr>
        </p:nvGraphicFramePr>
        <p:xfrm>
          <a:off x="609600" y="1600201"/>
          <a:ext cx="8001000" cy="3276600"/>
        </p:xfrm>
        <a:graphic>
          <a:graphicData uri="http://schemas.openxmlformats.org/drawingml/2006/table">
            <a:tbl>
              <a:tblPr firstRow="1" firstCol="1" bandRow="1"/>
              <a:tblGrid>
                <a:gridCol w="1100439">
                  <a:extLst>
                    <a:ext uri="{9D8B030D-6E8A-4147-A177-3AD203B41FA5}">
                      <a16:colId xmlns:a16="http://schemas.microsoft.com/office/drawing/2014/main" val="1675034029"/>
                    </a:ext>
                  </a:extLst>
                </a:gridCol>
                <a:gridCol w="2103028">
                  <a:extLst>
                    <a:ext uri="{9D8B030D-6E8A-4147-A177-3AD203B41FA5}">
                      <a16:colId xmlns:a16="http://schemas.microsoft.com/office/drawing/2014/main" val="916113618"/>
                    </a:ext>
                  </a:extLst>
                </a:gridCol>
                <a:gridCol w="1511552">
                  <a:extLst>
                    <a:ext uri="{9D8B030D-6E8A-4147-A177-3AD203B41FA5}">
                      <a16:colId xmlns:a16="http://schemas.microsoft.com/office/drawing/2014/main" val="2277008769"/>
                    </a:ext>
                  </a:extLst>
                </a:gridCol>
                <a:gridCol w="1708710">
                  <a:extLst>
                    <a:ext uri="{9D8B030D-6E8A-4147-A177-3AD203B41FA5}">
                      <a16:colId xmlns:a16="http://schemas.microsoft.com/office/drawing/2014/main" val="2257790824"/>
                    </a:ext>
                  </a:extLst>
                </a:gridCol>
                <a:gridCol w="1577271">
                  <a:extLst>
                    <a:ext uri="{9D8B030D-6E8A-4147-A177-3AD203B41FA5}">
                      <a16:colId xmlns:a16="http://schemas.microsoft.com/office/drawing/2014/main" val="3255161583"/>
                    </a:ext>
                  </a:extLst>
                </a:gridCol>
              </a:tblGrid>
              <a:tr h="507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COLA Type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Assumptions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($2.6 billion payroll)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Unfunded Liability (UAL) Change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Amount Amortized over 25 Years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Increase in Employer Contribution Rate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59604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retirement income cap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$375 million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$33.1 million per year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+1.27%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123119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retirement income cap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$125 million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$11 million per year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+0.42%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197416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Only on income up to $30,000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$278 million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$24.5 million per year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+0.94%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725265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3%, one-time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(“13</a:t>
                      </a:r>
                      <a:r>
                        <a:rPr lang="en-US" sz="1200" baseline="300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check”)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Only on income up to $30,000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$30.6 million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$2.7 million per year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+0.11%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097445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1%, one-time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(“13</a:t>
                      </a:r>
                      <a:r>
                        <a:rPr lang="en-US" sz="1200" baseline="300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check”)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Only on income up to $30,000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$10.2 million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$900,000 per year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+0.04%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57740"/>
                  </a:ext>
                </a:extLst>
              </a:tr>
              <a:tr h="461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Prefunded 1%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retirement income cap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1.26 billion</a:t>
                      </a:r>
                      <a:endParaRPr lang="en-US" sz="12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$111.1 million per year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+4.27%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3964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93788" y="2651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539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90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Next Steps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Currently working on draft actuarial valuation reports</a:t>
            </a:r>
          </a:p>
          <a:p>
            <a:endParaRPr lang="en-US" sz="2000" dirty="0" smtClean="0"/>
          </a:p>
          <a:p>
            <a:r>
              <a:rPr lang="en-US" sz="2000" dirty="0" smtClean="0"/>
              <a:t>Annual Board meetings (all systems): April 18, 2019</a:t>
            </a:r>
          </a:p>
          <a:p>
            <a:pPr lvl="1"/>
            <a:r>
              <a:rPr lang="en-US" sz="2000" dirty="0" smtClean="0"/>
              <a:t>Review and approve valuation reports</a:t>
            </a:r>
          </a:p>
          <a:p>
            <a:pPr lvl="1"/>
            <a:r>
              <a:rPr lang="en-US" sz="2000" dirty="0" smtClean="0"/>
              <a:t>Consider payment of post-retirement adjustments</a:t>
            </a:r>
          </a:p>
          <a:p>
            <a:endParaRPr lang="en-US" sz="2000" dirty="0" smtClean="0"/>
          </a:p>
          <a:p>
            <a:r>
              <a:rPr lang="en-US" sz="2000" dirty="0" smtClean="0"/>
              <a:t>I’m available, as always, to answer questions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9942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Current State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Key valuation assumptions:</a:t>
            </a:r>
            <a:endParaRPr lang="en-US" sz="2000" dirty="0"/>
          </a:p>
          <a:p>
            <a:pPr lvl="1"/>
            <a:r>
              <a:rPr lang="en-US" sz="2000" dirty="0" smtClean="0"/>
              <a:t>Rate of Return / Discount Rate:  7.40%</a:t>
            </a:r>
          </a:p>
          <a:p>
            <a:pPr lvl="2"/>
            <a:r>
              <a:rPr lang="en-US" sz="1600" dirty="0" smtClean="0"/>
              <a:t>Will be 7.3% for FY18 and future projections</a:t>
            </a:r>
          </a:p>
          <a:p>
            <a:pPr lvl="2"/>
            <a:r>
              <a:rPr lang="en-US" sz="1600" dirty="0" smtClean="0"/>
              <a:t>Long-term target assumption 7.0%</a:t>
            </a:r>
          </a:p>
          <a:p>
            <a:pPr lvl="1"/>
            <a:r>
              <a:rPr lang="en-US" sz="2000" dirty="0" smtClean="0"/>
              <a:t>Amortization Period:  25-year closed</a:t>
            </a:r>
          </a:p>
          <a:p>
            <a:pPr lvl="1"/>
            <a:r>
              <a:rPr lang="en-US" sz="2000" dirty="0" smtClean="0"/>
              <a:t>Amortization Method:  Level Dollar</a:t>
            </a:r>
          </a:p>
          <a:p>
            <a:pPr lvl="1"/>
            <a:r>
              <a:rPr lang="en-US" sz="2000" dirty="0" smtClean="0"/>
              <a:t>Asset Smoothing:  5 years</a:t>
            </a:r>
          </a:p>
          <a:p>
            <a:pPr lvl="1"/>
            <a:r>
              <a:rPr lang="en-US" sz="2000" dirty="0" smtClean="0"/>
              <a:t>Active Member Payroll:  6.8% growth</a:t>
            </a:r>
          </a:p>
          <a:p>
            <a:r>
              <a:rPr lang="en-US" sz="2000" dirty="0" smtClean="0"/>
              <a:t>Investment return, FY18:  9.2%</a:t>
            </a:r>
          </a:p>
          <a:p>
            <a:r>
              <a:rPr lang="en-US" sz="2000" dirty="0" smtClean="0"/>
              <a:t>Investment return, FYTD19:  ~1.5% @ 2/15/19</a:t>
            </a:r>
          </a:p>
          <a:p>
            <a:pPr lvl="1"/>
            <a:r>
              <a:rPr lang="en-US" sz="2000" dirty="0" smtClean="0"/>
              <a:t>Low point of (-8%) in mid-December</a:t>
            </a:r>
          </a:p>
        </p:txBody>
      </p:sp>
    </p:spTree>
    <p:extLst>
      <p:ext uri="{BB962C8B-B14F-4D97-AF65-F5344CB8AC3E}">
        <p14:creationId xmlns:p14="http://schemas.microsoft.com/office/powerpoint/2010/main" val="1484800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Recent History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27432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831" y="1295401"/>
            <a:ext cx="6790337" cy="493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68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Recent History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27432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29" y="1295401"/>
            <a:ext cx="7037342" cy="47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63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Recent History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2743200" cy="91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70" y="1295401"/>
            <a:ext cx="7536460" cy="470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1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Projections – Baseline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2400300" y="1257302"/>
            <a:ext cx="43434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7.30% return on investments in FY 2019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7.30% return on investments in all future years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0300" y="5546482"/>
            <a:ext cx="5219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100% funded ratio projected as of 6/30/2032 valuation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11430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408957"/>
            <a:ext cx="3728720" cy="25471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408957"/>
            <a:ext cx="3581273" cy="254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94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Twenty Years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2400300" y="1257302"/>
            <a:ext cx="4838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2"/>
                </a:solidFill>
              </a:rPr>
              <a:t>7.3% discount rate and assumed </a:t>
            </a:r>
            <a:r>
              <a:rPr lang="en-US" sz="1400" dirty="0" err="1">
                <a:solidFill>
                  <a:schemeClr val="tx2"/>
                </a:solidFill>
              </a:rPr>
              <a:t>RoR</a:t>
            </a:r>
            <a:r>
              <a:rPr lang="en-US" sz="1400" dirty="0">
                <a:solidFill>
                  <a:schemeClr val="tx2"/>
                </a:solidFill>
              </a:rPr>
              <a:t>, all years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2"/>
                </a:solidFill>
              </a:rPr>
              <a:t>Includes 9.2% </a:t>
            </a:r>
            <a:r>
              <a:rPr lang="en-US" sz="1400" dirty="0" err="1">
                <a:solidFill>
                  <a:schemeClr val="tx2"/>
                </a:solidFill>
              </a:rPr>
              <a:t>RoR</a:t>
            </a:r>
            <a:r>
              <a:rPr lang="en-US" sz="1400" dirty="0">
                <a:solidFill>
                  <a:schemeClr val="tx2"/>
                </a:solidFill>
              </a:rPr>
              <a:t> for FY18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2"/>
                </a:solidFill>
              </a:rPr>
              <a:t>Includes 13</a:t>
            </a:r>
            <a:r>
              <a:rPr lang="en-US" sz="1400" baseline="30000" dirty="0">
                <a:solidFill>
                  <a:schemeClr val="tx2"/>
                </a:solidFill>
              </a:rPr>
              <a:t>th</a:t>
            </a:r>
            <a:r>
              <a:rPr lang="en-US" sz="1400" dirty="0">
                <a:solidFill>
                  <a:schemeClr val="tx2"/>
                </a:solidFill>
              </a:rPr>
              <a:t> and 14</a:t>
            </a:r>
            <a:r>
              <a:rPr lang="en-US" sz="1400" baseline="30000" dirty="0">
                <a:solidFill>
                  <a:schemeClr val="tx2"/>
                </a:solidFill>
              </a:rPr>
              <a:t>th</a:t>
            </a:r>
            <a:r>
              <a:rPr lang="en-US" sz="1400" dirty="0">
                <a:solidFill>
                  <a:schemeClr val="tx2"/>
                </a:solidFill>
              </a:rPr>
              <a:t> checks paid 7/1/2018 and 1/1/2019</a:t>
            </a:r>
          </a:p>
        </p:txBody>
      </p:sp>
      <p:sp>
        <p:nvSpPr>
          <p:cNvPr id="8" name="Rectangle 7"/>
          <p:cNvSpPr/>
          <p:nvPr/>
        </p:nvSpPr>
        <p:spPr>
          <a:xfrm>
            <a:off x="2400300" y="6096000"/>
            <a:ext cx="5219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100% funded ratio projected as of 6/30/2032 valuation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1752600" cy="91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890" y="2360592"/>
            <a:ext cx="5961109" cy="358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3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Scenario “S-1”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2400300" y="1257302"/>
            <a:ext cx="43434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Changes from Baseline: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0.00% return on investments in FY 2019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7.30% return on investments in all future years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00300" y="5550932"/>
            <a:ext cx="52197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100</a:t>
            </a:r>
            <a:r>
              <a:rPr lang="en-US" sz="1400" dirty="0">
                <a:solidFill>
                  <a:srgbClr val="000000"/>
                </a:solidFill>
              </a:rPr>
              <a:t>% funded ratio projected as of 6/30/2036 valuation (S-1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endParaRPr lang="en-US" sz="14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No change in Contribution Rates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11430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407453"/>
            <a:ext cx="3746902" cy="2631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933" y="2407453"/>
            <a:ext cx="3652136" cy="263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68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990600" y="1295401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0" y="267250"/>
            <a:ext cx="9144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</a:rPr>
              <a:t>Scenario “S-2”</a:t>
            </a:r>
            <a:endParaRPr lang="en-US" sz="2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2400300" y="1257302"/>
            <a:ext cx="43434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Changes from Baseline: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(-5.00%) return on investments in FY 2019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7.30% return on investments in all future years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00300" y="5541673"/>
            <a:ext cx="52197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</a:rPr>
              <a:t>100</a:t>
            </a:r>
            <a:r>
              <a:rPr lang="en-US" sz="1400" dirty="0">
                <a:solidFill>
                  <a:srgbClr val="000000"/>
                </a:solidFill>
              </a:rPr>
              <a:t>% funded ratio projected as of </a:t>
            </a:r>
            <a:r>
              <a:rPr lang="en-US" sz="1400" dirty="0" smtClean="0">
                <a:solidFill>
                  <a:srgbClr val="000000"/>
                </a:solidFill>
              </a:rPr>
              <a:t>6/30/2038 </a:t>
            </a:r>
            <a:r>
              <a:rPr lang="en-US" sz="1400" dirty="0">
                <a:solidFill>
                  <a:srgbClr val="000000"/>
                </a:solidFill>
              </a:rPr>
              <a:t>valuation (</a:t>
            </a:r>
            <a:r>
              <a:rPr lang="en-US" sz="1400" dirty="0" smtClean="0">
                <a:solidFill>
                  <a:srgbClr val="000000"/>
                </a:solidFill>
              </a:rPr>
              <a:t>S-2)</a:t>
            </a:r>
            <a:endParaRPr lang="en-US" sz="1400" dirty="0" smtClean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Contribution Rates final increase of 2.27% ($59 million per year)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11430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2412801"/>
            <a:ext cx="3733800" cy="2621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747" y="2412801"/>
            <a:ext cx="3705905" cy="262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96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Sample presentation slides(2)">
  <a:themeElements>
    <a:clrScheme name="ms01_1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10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11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12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6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7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8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ppt/theme/themeOverride9.xml><?xml version="1.0" encoding="utf-8"?>
<a:themeOverride xmlns:a="http://schemas.openxmlformats.org/drawingml/2006/main">
  <a:clrScheme name="ms01_1 1">
    <a:dk1>
      <a:srgbClr val="1D528D"/>
    </a:dk1>
    <a:lt1>
      <a:srgbClr val="FFFFFF"/>
    </a:lt1>
    <a:dk2>
      <a:srgbClr val="000000"/>
    </a:dk2>
    <a:lt2>
      <a:srgbClr val="B2B2B2"/>
    </a:lt2>
    <a:accent1>
      <a:srgbClr val="2D6BC7"/>
    </a:accent1>
    <a:accent2>
      <a:srgbClr val="FF9900"/>
    </a:accent2>
    <a:accent3>
      <a:srgbClr val="FFFFFF"/>
    </a:accent3>
    <a:accent4>
      <a:srgbClr val="174578"/>
    </a:accent4>
    <a:accent5>
      <a:srgbClr val="ADBAE0"/>
    </a:accent5>
    <a:accent6>
      <a:srgbClr val="E78A00"/>
    </a:accent6>
    <a:hlink>
      <a:srgbClr val="9999FF"/>
    </a:hlink>
    <a:folHlink>
      <a:srgbClr val="969696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9670468139544B98D4CB42CC73FF2E" ma:contentTypeVersion="0" ma:contentTypeDescription="Create a new document." ma:contentTypeScope="" ma:versionID="efd6b4de53a7a61d3856843d1fda4e4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C8F2009-BD51-459A-AF8D-8C62FE00FA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7AABC-8D78-4B92-8176-F081A6BF39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72CD1FA-3227-4C6D-83B2-4823B0AB9013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32692</TotalTime>
  <Words>559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Candara-Bold</vt:lpstr>
      <vt:lpstr>Harlow Solid Italic</vt:lpstr>
      <vt:lpstr>Symbol</vt:lpstr>
      <vt:lpstr>Times New Roman</vt:lpstr>
      <vt:lpstr>Wingdings</vt:lpstr>
      <vt:lpstr>Wingdings 2</vt:lpstr>
      <vt:lpstr>Sample presentation slides(2)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Employees' Retirement System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Clenoir</dc:creator>
  <cp:lastModifiedBy>Jamie Ianson</cp:lastModifiedBy>
  <cp:revision>1011</cp:revision>
  <cp:lastPrinted>2018-01-22T22:41:07Z</cp:lastPrinted>
  <dcterms:created xsi:type="dcterms:W3CDTF">2007-07-24T14:38:17Z</dcterms:created>
  <dcterms:modified xsi:type="dcterms:W3CDTF">2019-02-22T15:51:47Z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0x010100379670468139544B98D4CB42CC73FF2E</vt:lpwstr>
  </property>
</Properties>
</file>